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0" r:id="rId3"/>
    <p:sldId id="266" r:id="rId4"/>
    <p:sldId id="268" r:id="rId5"/>
    <p:sldId id="269" r:id="rId6"/>
    <p:sldId id="262"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35" autoAdjust="0"/>
    <p:restoredTop sz="89116" autoAdjust="0"/>
  </p:normalViewPr>
  <p:slideViewPr>
    <p:cSldViewPr snapToGrid="0">
      <p:cViewPr varScale="1">
        <p:scale>
          <a:sx n="61" d="100"/>
          <a:sy n="61" d="100"/>
        </p:scale>
        <p:origin x="700"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en-GB" noProof="0" dirty="0"/>
            <a:t>Plurilingual and pluricultural competence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en-GB" noProof="0" dirty="0">
              <a:solidFill>
                <a:schemeClr val="accent1">
                  <a:lumMod val="50000"/>
                </a:schemeClr>
              </a:solidFill>
            </a:rPr>
            <a:t>Building on plurilingual repertoire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ScaleX="210867" custLinFactNeighborX="-25356" custLinFactNeighborY="-1127">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ScaleX="209740" custLinFactNeighborX="-25919" custLinFactNeighborY="-1127">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F99CE-965B-464F-9D4D-C2061FAF2230}"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s-ES"/>
        </a:p>
      </dgm:t>
    </dgm:pt>
    <dgm:pt modelId="{962CCEB3-25C1-9F46-825B-452B7DD8EB77}">
      <dgm:prSet phldrT="[Texto]"/>
      <dgm:spPr/>
      <dgm:t>
        <a:bodyPr/>
        <a:lstStyle/>
        <a:p>
          <a:r>
            <a:rPr lang="en-GB" noProof="0" dirty="0"/>
            <a:t>Adaptation to the situation to know when to use the languages</a:t>
          </a:r>
        </a:p>
      </dgm:t>
    </dgm:pt>
    <dgm:pt modelId="{802C5667-6612-4145-8455-D4ABE2EE4F65}" type="parTrans" cxnId="{39FC3551-7831-604E-BF2C-009D49C5AD08}">
      <dgm:prSet/>
      <dgm:spPr/>
      <dgm:t>
        <a:bodyPr/>
        <a:lstStyle/>
        <a:p>
          <a:endParaRPr lang="es-ES"/>
        </a:p>
      </dgm:t>
    </dgm:pt>
    <dgm:pt modelId="{6AEC0660-673A-9448-8E1D-71D7B26E9C59}" type="sibTrans" cxnId="{39FC3551-7831-604E-BF2C-009D49C5AD08}">
      <dgm:prSet/>
      <dgm:spPr/>
      <dgm:t>
        <a:bodyPr/>
        <a:lstStyle/>
        <a:p>
          <a:endParaRPr lang="es-ES"/>
        </a:p>
      </dgm:t>
    </dgm:pt>
    <dgm:pt modelId="{BCC403B1-37CA-9A4F-8598-47E1CF897827}">
      <dgm:prSet phldrT="[Texto]" custT="1"/>
      <dgm:spPr/>
      <dgm:t>
        <a:bodyPr/>
        <a:lstStyle/>
        <a:p>
          <a:r>
            <a:rPr lang="en-GB" sz="1300" kern="1200" noProof="0" dirty="0">
              <a:solidFill>
                <a:prstClr val="black">
                  <a:hueOff val="0"/>
                  <a:satOff val="0"/>
                  <a:lumOff val="0"/>
                  <a:alphaOff val="0"/>
                </a:prstClr>
              </a:solidFill>
              <a:latin typeface="Calibri" panose="020F0502020204030204"/>
              <a:ea typeface="+mn-ea"/>
              <a:cs typeface="+mn-cs"/>
            </a:rPr>
            <a:t>Adjusting language according to the language skills of the interlocutors</a:t>
          </a:r>
        </a:p>
      </dgm:t>
    </dgm:pt>
    <dgm:pt modelId="{5428AB41-B3E1-CA44-9FFF-8BB4A0E4D0EF}" type="parTrans" cxnId="{A3D396A2-87D3-2D4A-A4F1-739933B12BC8}">
      <dgm:prSet/>
      <dgm:spPr/>
      <dgm:t>
        <a:bodyPr/>
        <a:lstStyle/>
        <a:p>
          <a:endParaRPr lang="es-ES"/>
        </a:p>
      </dgm:t>
    </dgm:pt>
    <dgm:pt modelId="{A5A4356B-23F8-C04F-86D4-87197FFB1EE8}" type="sibTrans" cxnId="{A3D396A2-87D3-2D4A-A4F1-739933B12BC8}">
      <dgm:prSet/>
      <dgm:spPr/>
      <dgm:t>
        <a:bodyPr/>
        <a:lstStyle/>
        <a:p>
          <a:endParaRPr lang="es-ES"/>
        </a:p>
      </dgm:t>
    </dgm:pt>
    <dgm:pt modelId="{E35AE6E7-E588-AC49-9890-1A50CE2E66E1}">
      <dgm:prSet phldrT="[Texto]" custT="1"/>
      <dgm:spPr/>
      <dgm:t>
        <a:bodyPr/>
        <a:lstStyle/>
        <a:p>
          <a:pPr marL="0" lvl="0" indent="0" algn="ctr" defTabSz="577850">
            <a:lnSpc>
              <a:spcPct val="90000"/>
            </a:lnSpc>
            <a:spcBef>
              <a:spcPct val="0"/>
            </a:spcBef>
            <a:spcAft>
              <a:spcPct val="35000"/>
            </a:spcAft>
            <a:buNone/>
          </a:pPr>
          <a:r>
            <a:rPr lang="en-GB" sz="1300" kern="1200" noProof="0" dirty="0">
              <a:solidFill>
                <a:prstClr val="black">
                  <a:hueOff val="0"/>
                  <a:satOff val="0"/>
                  <a:lumOff val="0"/>
                  <a:alphaOff val="0"/>
                </a:prstClr>
              </a:solidFill>
              <a:latin typeface="Calibri" panose="020F0502020204030204"/>
              <a:ea typeface="+mn-ea"/>
              <a:cs typeface="+mn-cs"/>
            </a:rPr>
            <a:t>Alternating languages and explaining when necessary</a:t>
          </a:r>
        </a:p>
      </dgm:t>
    </dgm:pt>
    <dgm:pt modelId="{3281E72C-F0B1-864A-8893-4B13FAFB7D40}" type="parTrans" cxnId="{D7B5843A-9650-3E4B-9765-0A3BFE8F5E30}">
      <dgm:prSet/>
      <dgm:spPr/>
      <dgm:t>
        <a:bodyPr/>
        <a:lstStyle/>
        <a:p>
          <a:endParaRPr lang="es-ES"/>
        </a:p>
      </dgm:t>
    </dgm:pt>
    <dgm:pt modelId="{250218B5-F490-D24F-A52D-60C932CB90ED}" type="sibTrans" cxnId="{D7B5843A-9650-3E4B-9765-0A3BFE8F5E30}">
      <dgm:prSet/>
      <dgm:spPr/>
      <dgm:t>
        <a:bodyPr/>
        <a:lstStyle/>
        <a:p>
          <a:endParaRPr lang="es-ES"/>
        </a:p>
      </dgm:t>
    </dgm:pt>
    <dgm:pt modelId="{93D71392-F65A-5A43-B48E-AD02D867935B}" type="pres">
      <dgm:prSet presAssocID="{017F99CE-965B-464F-9D4D-C2061FAF2230}" presName="Name0" presStyleCnt="0">
        <dgm:presLayoutVars>
          <dgm:chMax val="7"/>
          <dgm:chPref val="7"/>
          <dgm:dir/>
          <dgm:animLvl val="lvl"/>
        </dgm:presLayoutVars>
      </dgm:prSet>
      <dgm:spPr/>
    </dgm:pt>
    <dgm:pt modelId="{59C4BE20-2BDF-7D44-95A2-EE0B3109BD3C}" type="pres">
      <dgm:prSet presAssocID="{962CCEB3-25C1-9F46-825B-452B7DD8EB77}" presName="Accent1" presStyleCnt="0"/>
      <dgm:spPr/>
    </dgm:pt>
    <dgm:pt modelId="{2B430469-C295-0C4A-A654-DC94DA3B83AC}" type="pres">
      <dgm:prSet presAssocID="{962CCEB3-25C1-9F46-825B-452B7DD8EB77}" presName="Accent" presStyleLbl="node1" presStyleIdx="0" presStyleCnt="3"/>
      <dgm:spPr/>
    </dgm:pt>
    <dgm:pt modelId="{3D0ACFC8-E3C8-BB41-90D3-B7A82F5ED2AF}" type="pres">
      <dgm:prSet presAssocID="{962CCEB3-25C1-9F46-825B-452B7DD8EB77}" presName="Parent1" presStyleLbl="revTx" presStyleIdx="0" presStyleCnt="3" custScaleX="106768" custScaleY="164928">
        <dgm:presLayoutVars>
          <dgm:chMax val="1"/>
          <dgm:chPref val="1"/>
          <dgm:bulletEnabled val="1"/>
        </dgm:presLayoutVars>
      </dgm:prSet>
      <dgm:spPr/>
    </dgm:pt>
    <dgm:pt modelId="{C6916FBA-0D41-284B-80A5-E3236077B0B2}" type="pres">
      <dgm:prSet presAssocID="{BCC403B1-37CA-9A4F-8598-47E1CF897827}" presName="Accent2" presStyleCnt="0"/>
      <dgm:spPr/>
    </dgm:pt>
    <dgm:pt modelId="{3922EFB3-6293-D547-BE0F-04251DB88531}" type="pres">
      <dgm:prSet presAssocID="{BCC403B1-37CA-9A4F-8598-47E1CF897827}" presName="Accent" presStyleLbl="node1" presStyleIdx="1" presStyleCnt="3"/>
      <dgm:spPr/>
    </dgm:pt>
    <dgm:pt modelId="{ED38AD67-6529-B440-9FF6-A342E3868079}" type="pres">
      <dgm:prSet presAssocID="{BCC403B1-37CA-9A4F-8598-47E1CF897827}" presName="Parent2" presStyleLbl="revTx" presStyleIdx="1" presStyleCnt="3" custScaleX="99067" custScaleY="227574">
        <dgm:presLayoutVars>
          <dgm:chMax val="1"/>
          <dgm:chPref val="1"/>
          <dgm:bulletEnabled val="1"/>
        </dgm:presLayoutVars>
      </dgm:prSet>
      <dgm:spPr/>
    </dgm:pt>
    <dgm:pt modelId="{40462526-D735-3D42-85D5-619E3658CADD}" type="pres">
      <dgm:prSet presAssocID="{E35AE6E7-E588-AC49-9890-1A50CE2E66E1}" presName="Accent3" presStyleCnt="0"/>
      <dgm:spPr/>
    </dgm:pt>
    <dgm:pt modelId="{0B6D8B5F-DD8D-7E4F-8C5C-462BDFCE2BC5}" type="pres">
      <dgm:prSet presAssocID="{E35AE6E7-E588-AC49-9890-1A50CE2E66E1}" presName="Accent" presStyleLbl="node1" presStyleIdx="2" presStyleCnt="3" custAng="7986973" custLinFactNeighborX="-75543" custLinFactNeighborY="69744"/>
      <dgm:spPr/>
    </dgm:pt>
    <dgm:pt modelId="{CE4CEA51-329B-8040-AE5E-7CE84CCCFECF}" type="pres">
      <dgm:prSet presAssocID="{E35AE6E7-E588-AC49-9890-1A50CE2E66E1}" presName="Parent3" presStyleLbl="revTx" presStyleIdx="2" presStyleCnt="3" custScaleX="93820" custScaleY="173473" custLinFactNeighborX="-4641" custLinFactNeighborY="25854">
        <dgm:presLayoutVars>
          <dgm:chMax val="1"/>
          <dgm:chPref val="1"/>
          <dgm:bulletEnabled val="1"/>
        </dgm:presLayoutVars>
      </dgm:prSet>
      <dgm:spPr/>
    </dgm:pt>
  </dgm:ptLst>
  <dgm:cxnLst>
    <dgm:cxn modelId="{1DF33E17-3C97-7B4F-8EB8-CCD960327EA0}" type="presOf" srcId="{962CCEB3-25C1-9F46-825B-452B7DD8EB77}" destId="{3D0ACFC8-E3C8-BB41-90D3-B7A82F5ED2AF}" srcOrd="0" destOrd="0" presId="urn:microsoft.com/office/officeart/2009/layout/CircleArrowProcess"/>
    <dgm:cxn modelId="{D7B5843A-9650-3E4B-9765-0A3BFE8F5E30}" srcId="{017F99CE-965B-464F-9D4D-C2061FAF2230}" destId="{E35AE6E7-E588-AC49-9890-1A50CE2E66E1}" srcOrd="2" destOrd="0" parTransId="{3281E72C-F0B1-864A-8893-4B13FAFB7D40}" sibTransId="{250218B5-F490-D24F-A52D-60C932CB90ED}"/>
    <dgm:cxn modelId="{25433864-4248-734D-907B-21FCB3022300}" type="presOf" srcId="{BCC403B1-37CA-9A4F-8598-47E1CF897827}" destId="{ED38AD67-6529-B440-9FF6-A342E3868079}" srcOrd="0" destOrd="0" presId="urn:microsoft.com/office/officeart/2009/layout/CircleArrowProcess"/>
    <dgm:cxn modelId="{39FC3551-7831-604E-BF2C-009D49C5AD08}" srcId="{017F99CE-965B-464F-9D4D-C2061FAF2230}" destId="{962CCEB3-25C1-9F46-825B-452B7DD8EB77}" srcOrd="0" destOrd="0" parTransId="{802C5667-6612-4145-8455-D4ABE2EE4F65}" sibTransId="{6AEC0660-673A-9448-8E1D-71D7B26E9C59}"/>
    <dgm:cxn modelId="{F8EE7E7C-6F41-884F-966F-36A8203DDA51}" type="presOf" srcId="{017F99CE-965B-464F-9D4D-C2061FAF2230}" destId="{93D71392-F65A-5A43-B48E-AD02D867935B}" srcOrd="0" destOrd="0" presId="urn:microsoft.com/office/officeart/2009/layout/CircleArrowProcess"/>
    <dgm:cxn modelId="{A3D396A2-87D3-2D4A-A4F1-739933B12BC8}" srcId="{017F99CE-965B-464F-9D4D-C2061FAF2230}" destId="{BCC403B1-37CA-9A4F-8598-47E1CF897827}" srcOrd="1" destOrd="0" parTransId="{5428AB41-B3E1-CA44-9FFF-8BB4A0E4D0EF}" sibTransId="{A5A4356B-23F8-C04F-86D4-87197FFB1EE8}"/>
    <dgm:cxn modelId="{804F56DC-47FA-A842-A971-D02FE03AE614}" type="presOf" srcId="{E35AE6E7-E588-AC49-9890-1A50CE2E66E1}" destId="{CE4CEA51-329B-8040-AE5E-7CE84CCCFECF}" srcOrd="0" destOrd="0" presId="urn:microsoft.com/office/officeart/2009/layout/CircleArrowProcess"/>
    <dgm:cxn modelId="{4C5B92A6-A53F-B54D-9FA6-DFB4D0E31398}" type="presParOf" srcId="{93D71392-F65A-5A43-B48E-AD02D867935B}" destId="{59C4BE20-2BDF-7D44-95A2-EE0B3109BD3C}" srcOrd="0" destOrd="0" presId="urn:microsoft.com/office/officeart/2009/layout/CircleArrowProcess"/>
    <dgm:cxn modelId="{82D1303D-FC65-3345-874D-CAFC8CE43CBE}" type="presParOf" srcId="{59C4BE20-2BDF-7D44-95A2-EE0B3109BD3C}" destId="{2B430469-C295-0C4A-A654-DC94DA3B83AC}" srcOrd="0" destOrd="0" presId="urn:microsoft.com/office/officeart/2009/layout/CircleArrowProcess"/>
    <dgm:cxn modelId="{FC0DC818-30C7-6E43-BBE3-87972F19D860}" type="presParOf" srcId="{93D71392-F65A-5A43-B48E-AD02D867935B}" destId="{3D0ACFC8-E3C8-BB41-90D3-B7A82F5ED2AF}" srcOrd="1" destOrd="0" presId="urn:microsoft.com/office/officeart/2009/layout/CircleArrowProcess"/>
    <dgm:cxn modelId="{4D55BA83-0C52-C142-B3AF-1F8C487E6085}" type="presParOf" srcId="{93D71392-F65A-5A43-B48E-AD02D867935B}" destId="{C6916FBA-0D41-284B-80A5-E3236077B0B2}" srcOrd="2" destOrd="0" presId="urn:microsoft.com/office/officeart/2009/layout/CircleArrowProcess"/>
    <dgm:cxn modelId="{6D2F506C-09D3-A14F-8F4E-ABF0FB644764}" type="presParOf" srcId="{C6916FBA-0D41-284B-80A5-E3236077B0B2}" destId="{3922EFB3-6293-D547-BE0F-04251DB88531}" srcOrd="0" destOrd="0" presId="urn:microsoft.com/office/officeart/2009/layout/CircleArrowProcess"/>
    <dgm:cxn modelId="{47070ABF-F151-3E48-9302-1114932714FE}" type="presParOf" srcId="{93D71392-F65A-5A43-B48E-AD02D867935B}" destId="{ED38AD67-6529-B440-9FF6-A342E3868079}" srcOrd="3" destOrd="0" presId="urn:microsoft.com/office/officeart/2009/layout/CircleArrowProcess"/>
    <dgm:cxn modelId="{47F5B751-BA79-EB4D-B49C-AFF2D14915F7}" type="presParOf" srcId="{93D71392-F65A-5A43-B48E-AD02D867935B}" destId="{40462526-D735-3D42-85D5-619E3658CADD}" srcOrd="4" destOrd="0" presId="urn:microsoft.com/office/officeart/2009/layout/CircleArrowProcess"/>
    <dgm:cxn modelId="{21FB6529-31B0-354F-A8FC-FB6BB180AE4E}" type="presParOf" srcId="{40462526-D735-3D42-85D5-619E3658CADD}" destId="{0B6D8B5F-DD8D-7E4F-8C5C-462BDFCE2BC5}" srcOrd="0" destOrd="0" presId="urn:microsoft.com/office/officeart/2009/layout/CircleArrowProcess"/>
    <dgm:cxn modelId="{E8417254-AC45-1142-8D9D-E408EC15B4B8}" type="presParOf" srcId="{93D71392-F65A-5A43-B48E-AD02D867935B}" destId="{CE4CEA51-329B-8040-AE5E-7CE84CCCFECF}"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kern="1200" cap="none" noProof="0" dirty="0">
              <a:solidFill>
                <a:srgbClr val="1F4E79"/>
              </a:solidFill>
              <a:latin typeface="+mj-lt"/>
              <a:ea typeface="Sniglet"/>
              <a:cs typeface="Sniglet"/>
              <a:sym typeface="Sniglet"/>
            </a:rPr>
            <a:t>C levels: </a:t>
          </a:r>
          <a:r>
            <a:rPr lang="en-US" sz="1800" kern="1200" dirty="0">
              <a:solidFill>
                <a:srgbClr val="4472C4">
                  <a:lumMod val="50000"/>
                </a:srgbClr>
              </a:solidFill>
              <a:latin typeface="Calibri Light" panose="020F0302020204030204"/>
              <a:ea typeface="+mn-ea"/>
              <a:cs typeface="+mn-cs"/>
            </a:rPr>
            <a:t>C level users are able to alternate flexibly between use several languages in a conversation.</a:t>
          </a:r>
          <a:endParaRPr lang="es-ES" sz="1800" kern="1200" dirty="0">
            <a:solidFill>
              <a:srgbClr val="4472C4">
                <a:lumMod val="50000"/>
              </a:srgbClr>
            </a:solidFill>
            <a:latin typeface="Calibri Light" panose="020F0302020204030204"/>
            <a:ea typeface="+mn-ea"/>
            <a:cs typeface="+mn-cs"/>
            <a:sym typeface="Sniglet"/>
          </a:endParaRP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kern="1200" cap="none" noProof="0" dirty="0">
              <a:solidFill>
                <a:srgbClr val="1F4E79"/>
              </a:solidFill>
              <a:latin typeface="+mj-lt"/>
              <a:ea typeface="Sniglet"/>
              <a:cs typeface="Sniglet"/>
              <a:sym typeface="Sniglet"/>
            </a:rPr>
            <a:t>B levels: </a:t>
          </a:r>
          <a:r>
            <a:rPr lang="en-US" sz="1800" kern="1200" dirty="0">
              <a:solidFill>
                <a:srgbClr val="4472C4">
                  <a:lumMod val="50000"/>
                </a:srgbClr>
              </a:solidFill>
              <a:latin typeface="Calibri Light" panose="020F0302020204030204"/>
              <a:ea typeface="+mn-ea"/>
              <a:cs typeface="+mn-cs"/>
            </a:rPr>
            <a:t>B level users can use and manipulate their knowledge of other languages to be more effective in communication.</a:t>
          </a:r>
          <a:endParaRPr lang="es-ES" sz="1800" kern="1200" dirty="0">
            <a:solidFill>
              <a:srgbClr val="4472C4">
                <a:lumMod val="50000"/>
              </a:srgbClr>
            </a:solidFill>
            <a:latin typeface="Calibri Light" panose="020F0302020204030204"/>
            <a:ea typeface="+mn-ea"/>
            <a:cs typeface="+mn-cs"/>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kern="1200" cap="none" noProof="0" dirty="0">
              <a:solidFill>
                <a:srgbClr val="1F4E79"/>
              </a:solidFill>
              <a:latin typeface="+mj-lt"/>
              <a:ea typeface="Sniglet"/>
              <a:cs typeface="Sniglet"/>
              <a:sym typeface="Sniglet"/>
            </a:rPr>
            <a:t>A levels: </a:t>
          </a:r>
          <a:r>
            <a:rPr lang="en-GB" sz="1800" kern="1200" noProof="0" dirty="0">
              <a:solidFill>
                <a:srgbClr val="4472C4">
                  <a:lumMod val="50000"/>
                </a:srgbClr>
              </a:solidFill>
              <a:latin typeface="Calibri Light" panose="020F0302020204030204"/>
              <a:ea typeface="+mn-ea"/>
              <a:cs typeface="+mn-cs"/>
            </a:rPr>
            <a:t>A level users are able to mobilise their repertoire to deal with basic transactions and information exchanges, in everyday transactions or routine situations.</a:t>
          </a:r>
          <a:endParaRPr lang="en-GB" sz="1800" kern="1200" noProof="0" dirty="0">
            <a:solidFill>
              <a:srgbClr val="4472C4">
                <a:lumMod val="50000"/>
              </a:srgbClr>
            </a:solidFill>
            <a:latin typeface="Calibri Light" panose="020F0302020204030204"/>
            <a:ea typeface="+mn-ea"/>
            <a:cs typeface="+mn-cs"/>
            <a:sym typeface="Sniglet"/>
          </a:endParaRP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custScaleX="105823" custLinFactNeighborY="1537">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custLinFactNeighborY="-2355">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LinFactNeighborY="791">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029680" y="1142837"/>
          <a:ext cx="91440" cy="467149"/>
        </a:xfrm>
        <a:custGeom>
          <a:avLst/>
          <a:gdLst/>
          <a:ahLst/>
          <a:cxnLst/>
          <a:rect l="0" t="0" r="0" b="0"/>
          <a:pathLst>
            <a:path>
              <a:moveTo>
                <a:pt x="58588" y="0"/>
              </a:moveTo>
              <a:lnTo>
                <a:pt x="58588" y="227153"/>
              </a:lnTo>
              <a:lnTo>
                <a:pt x="45720" y="227153"/>
              </a:lnTo>
              <a:lnTo>
                <a:pt x="45720" y="4671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678402" y="0"/>
          <a:ext cx="4819733"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GB" sz="3600" kern="1200" noProof="0" dirty="0"/>
            <a:t>Plurilingual and pluricultural competence</a:t>
          </a:r>
        </a:p>
      </dsp:txBody>
      <dsp:txXfrm>
        <a:off x="678402" y="0"/>
        <a:ext cx="4819733" cy="1142837"/>
      </dsp:txXfrm>
    </dsp:sp>
    <dsp:sp modelId="{C49B0C49-E6A4-224C-9D8B-554DD5D8F249}">
      <dsp:nvSpPr>
        <dsp:cNvPr id="0" name=""/>
        <dsp:cNvSpPr/>
      </dsp:nvSpPr>
      <dsp:spPr>
        <a:xfrm>
          <a:off x="678413" y="1609987"/>
          <a:ext cx="4793973"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GB" sz="3600" kern="1200" noProof="0" dirty="0">
              <a:solidFill>
                <a:schemeClr val="accent1">
                  <a:lumMod val="50000"/>
                </a:schemeClr>
              </a:solidFill>
            </a:rPr>
            <a:t>Building on plurilingual repertoire</a:t>
          </a:r>
        </a:p>
      </dsp:txBody>
      <dsp:txXfrm>
        <a:off x="678413" y="1609987"/>
        <a:ext cx="4793973" cy="114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0469-C295-0C4A-A654-DC94DA3B83AC}">
      <dsp:nvSpPr>
        <dsp:cNvPr id="0" name=""/>
        <dsp:cNvSpPr/>
      </dsp:nvSpPr>
      <dsp:spPr>
        <a:xfrm>
          <a:off x="2106596" y="0"/>
          <a:ext cx="2188974" cy="2189307"/>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0ACFC8-E3C8-BB41-90D3-B7A82F5ED2AF}">
      <dsp:nvSpPr>
        <dsp:cNvPr id="0" name=""/>
        <dsp:cNvSpPr/>
      </dsp:nvSpPr>
      <dsp:spPr>
        <a:xfrm>
          <a:off x="2549270" y="593012"/>
          <a:ext cx="1298694" cy="100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noProof="0" dirty="0"/>
            <a:t>Adaptation to the situation to know when to use the languages</a:t>
          </a:r>
        </a:p>
      </dsp:txBody>
      <dsp:txXfrm>
        <a:off x="2549270" y="593012"/>
        <a:ext cx="1298694" cy="1002828"/>
      </dsp:txXfrm>
    </dsp:sp>
    <dsp:sp modelId="{3922EFB3-6293-D547-BE0F-04251DB88531}">
      <dsp:nvSpPr>
        <dsp:cNvPr id="0" name=""/>
        <dsp:cNvSpPr/>
      </dsp:nvSpPr>
      <dsp:spPr>
        <a:xfrm>
          <a:off x="1498616" y="1257919"/>
          <a:ext cx="2188974" cy="218930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38AD67-6529-B440-9FF6-A342E3868079}">
      <dsp:nvSpPr>
        <dsp:cNvPr id="0" name=""/>
        <dsp:cNvSpPr/>
      </dsp:nvSpPr>
      <dsp:spPr>
        <a:xfrm>
          <a:off x="1990592" y="1667752"/>
          <a:ext cx="1205022" cy="1383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noProof="0" dirty="0">
              <a:solidFill>
                <a:prstClr val="black">
                  <a:hueOff val="0"/>
                  <a:satOff val="0"/>
                  <a:lumOff val="0"/>
                  <a:alphaOff val="0"/>
                </a:prstClr>
              </a:solidFill>
              <a:latin typeface="Calibri" panose="020F0502020204030204"/>
              <a:ea typeface="+mn-ea"/>
              <a:cs typeface="+mn-cs"/>
            </a:rPr>
            <a:t>Adjusting language according to the language skills of the interlocutors</a:t>
          </a:r>
        </a:p>
      </dsp:txBody>
      <dsp:txXfrm>
        <a:off x="1990592" y="1667752"/>
        <a:ext cx="1205022" cy="1383740"/>
      </dsp:txXfrm>
    </dsp:sp>
    <dsp:sp modelId="{0B6D8B5F-DD8D-7E4F-8C5C-462BDFCE2BC5}">
      <dsp:nvSpPr>
        <dsp:cNvPr id="0" name=""/>
        <dsp:cNvSpPr/>
      </dsp:nvSpPr>
      <dsp:spPr>
        <a:xfrm rot="7986973">
          <a:off x="841681" y="3607082"/>
          <a:ext cx="1880668" cy="1881421"/>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EA51-329B-8040-AE5E-7CE84CCCFECF}">
      <dsp:nvSpPr>
        <dsp:cNvPr id="0" name=""/>
        <dsp:cNvSpPr/>
      </dsp:nvSpPr>
      <dsp:spPr>
        <a:xfrm>
          <a:off x="2574443" y="3256447"/>
          <a:ext cx="1141199" cy="1054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noProof="0" dirty="0">
              <a:solidFill>
                <a:prstClr val="black">
                  <a:hueOff val="0"/>
                  <a:satOff val="0"/>
                  <a:lumOff val="0"/>
                  <a:alphaOff val="0"/>
                </a:prstClr>
              </a:solidFill>
              <a:latin typeface="Calibri" panose="020F0502020204030204"/>
              <a:ea typeface="+mn-ea"/>
              <a:cs typeface="+mn-cs"/>
            </a:rPr>
            <a:t>Alternating languages and explaining when necessary</a:t>
          </a:r>
        </a:p>
      </dsp:txBody>
      <dsp:txXfrm>
        <a:off x="2574443" y="3256447"/>
        <a:ext cx="1141199" cy="1054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814668" y="27459"/>
          <a:ext cx="4157851"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C levels: </a:t>
          </a:r>
          <a:r>
            <a:rPr lang="en-US" sz="1800" kern="1200" dirty="0">
              <a:solidFill>
                <a:srgbClr val="4472C4">
                  <a:lumMod val="50000"/>
                </a:srgbClr>
              </a:solidFill>
              <a:latin typeface="Calibri Light" panose="020F0302020204030204"/>
              <a:ea typeface="+mn-ea"/>
              <a:cs typeface="+mn-cs"/>
            </a:rPr>
            <a:t>C level users are able to alternate flexibly between use several languages in a conversation.</a:t>
          </a:r>
          <a:endParaRPr lang="es-ES" sz="1800" kern="1200" dirty="0">
            <a:solidFill>
              <a:srgbClr val="4472C4">
                <a:lumMod val="50000"/>
              </a:srgbClr>
            </a:solidFill>
            <a:latin typeface="Calibri Light" panose="020F0302020204030204"/>
            <a:ea typeface="+mn-ea"/>
            <a:cs typeface="+mn-cs"/>
            <a:sym typeface="Sniglet"/>
          </a:endParaRPr>
        </a:p>
      </dsp:txBody>
      <dsp:txXfrm>
        <a:off x="3814668" y="27459"/>
        <a:ext cx="4157851" cy="1786576"/>
      </dsp:txXfrm>
    </dsp:sp>
    <dsp:sp modelId="{441AFA6C-B762-4E43-81C3-83BD0014B9AF}">
      <dsp:nvSpPr>
        <dsp:cNvPr id="0" name=""/>
        <dsp:cNvSpPr/>
      </dsp:nvSpPr>
      <dsp:spPr>
        <a:xfrm>
          <a:off x="1964531" y="1744502"/>
          <a:ext cx="7858125"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B levels: </a:t>
          </a:r>
          <a:r>
            <a:rPr lang="en-US" sz="1800" kern="1200" dirty="0">
              <a:solidFill>
                <a:srgbClr val="4472C4">
                  <a:lumMod val="50000"/>
                </a:srgbClr>
              </a:solidFill>
              <a:latin typeface="Calibri Light" panose="020F0302020204030204"/>
              <a:ea typeface="+mn-ea"/>
              <a:cs typeface="+mn-cs"/>
            </a:rPr>
            <a:t>B level users can use and manipulate their knowledge of other languages to be more effective in communication.</a:t>
          </a:r>
          <a:endParaRPr lang="es-ES" sz="1800" kern="1200" dirty="0">
            <a:solidFill>
              <a:srgbClr val="4472C4">
                <a:lumMod val="50000"/>
              </a:srgbClr>
            </a:solidFill>
            <a:latin typeface="Calibri Light" panose="020F0302020204030204"/>
            <a:ea typeface="+mn-ea"/>
            <a:cs typeface="+mn-cs"/>
            <a:sym typeface="Sniglet"/>
          </a:endParaRPr>
        </a:p>
      </dsp:txBody>
      <dsp:txXfrm>
        <a:off x="3339703" y="1744502"/>
        <a:ext cx="5107781" cy="1786576"/>
      </dsp:txXfrm>
    </dsp:sp>
    <dsp:sp modelId="{3B8DE887-1023-2544-ACC8-754F123B6403}">
      <dsp:nvSpPr>
        <dsp:cNvPr id="0" name=""/>
        <dsp:cNvSpPr/>
      </dsp:nvSpPr>
      <dsp:spPr>
        <a:xfrm>
          <a:off x="0" y="3573152"/>
          <a:ext cx="11787188" cy="1786576"/>
        </a:xfrm>
        <a:prstGeom prst="trapezoid">
          <a:avLst>
            <a:gd name="adj" fmla="val 109961"/>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A levels: </a:t>
          </a:r>
          <a:r>
            <a:rPr lang="en-GB" sz="1800" kern="1200" noProof="0" dirty="0">
              <a:solidFill>
                <a:srgbClr val="4472C4">
                  <a:lumMod val="50000"/>
                </a:srgbClr>
              </a:solidFill>
              <a:latin typeface="Calibri Light" panose="020F0302020204030204"/>
              <a:ea typeface="+mn-ea"/>
              <a:cs typeface="+mn-cs"/>
            </a:rPr>
            <a:t>A level users are able to mobilise their repertoire to deal with basic transactions and information exchanges, in everyday transactions or routine situations.</a:t>
          </a:r>
          <a:endParaRPr lang="en-GB" sz="1800" kern="1200" noProof="0" dirty="0">
            <a:solidFill>
              <a:srgbClr val="4472C4">
                <a:lumMod val="50000"/>
              </a:srgbClr>
            </a:solidFill>
            <a:latin typeface="Calibri Light" panose="020F0302020204030204"/>
            <a:ea typeface="+mn-ea"/>
            <a:cs typeface="+mn-cs"/>
            <a:sym typeface="Sniglet"/>
          </a:endParaRPr>
        </a:p>
      </dsp:txBody>
      <dsp:txXfrm>
        <a:off x="2062757" y="3573152"/>
        <a:ext cx="7661672" cy="178657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27/03/2024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27.03.2024</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dirty="0"/>
          </a:p>
        </p:txBody>
      </p:sp>
    </p:spTree>
    <p:extLst>
      <p:ext uri="{BB962C8B-B14F-4D97-AF65-F5344CB8AC3E}">
        <p14:creationId xmlns:p14="http://schemas.microsoft.com/office/powerpoint/2010/main" val="1043026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sp>
        <p:nvSpPr>
          <p:cNvPr id="9" name="Rectangle 8"/>
          <p:cNvSpPr/>
          <p:nvPr userDrawn="1"/>
        </p:nvSpPr>
        <p:spPr>
          <a:xfrm>
            <a:off x="3690257" y="5988733"/>
            <a:ext cx="7240280" cy="492443"/>
          </a:xfrm>
          <a:prstGeom prst="rect">
            <a:avLst/>
          </a:prstGeom>
        </p:spPr>
        <p:txBody>
          <a:bodyPr wrap="square">
            <a:spAutoFit/>
          </a:bodyPr>
          <a:lstStyle/>
          <a:p>
            <a:pPr algn="l"/>
            <a:r>
              <a:rPr lang="en-US" sz="1300" b="0" kern="1200">
                <a:solidFill>
                  <a:srgbClr val="3C9B00"/>
                </a:solidFill>
                <a:effectLst/>
                <a:latin typeface="+mn-lt"/>
                <a:ea typeface="+mn-ea"/>
                <a:cs typeface="+mn-cs"/>
              </a:rPr>
              <a:t>Inspiring innovation in language education: changing contexts, evolving competences</a:t>
            </a:r>
            <a:br>
              <a:rPr lang="de-AT" sz="1300" b="0" kern="1200">
                <a:solidFill>
                  <a:srgbClr val="3C9B00"/>
                </a:solidFill>
                <a:effectLst/>
                <a:latin typeface="+mn-lt"/>
                <a:ea typeface="+mn-ea"/>
                <a:cs typeface="+mn-cs"/>
              </a:rPr>
            </a:br>
            <a:r>
              <a:rPr lang="fr-FR" sz="1300" b="0" kern="1200">
                <a:solidFill>
                  <a:schemeClr val="accent1">
                    <a:lumMod val="50000"/>
                  </a:schemeClr>
                </a:solidFill>
                <a:effectLst/>
                <a:latin typeface="+mn-lt"/>
                <a:ea typeface="+mn-ea"/>
                <a:cs typeface="+mn-cs"/>
              </a:rPr>
              <a:t>Inspirer l'innovation dans l'éducation aux langues : contextes changeants, compétences en évolution</a:t>
            </a:r>
            <a:endParaRPr lang="de-AT" sz="1300" b="0">
              <a:solidFill>
                <a:schemeClr val="accent1">
                  <a:lumMod val="50000"/>
                </a:schemeClr>
              </a:solidFill>
            </a:endParaRPr>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5966902"/>
            <a:ext cx="1958447" cy="668161"/>
          </a:xfrm>
          <a:prstGeom prst="rect">
            <a:avLst/>
          </a:prstGeom>
        </p:spPr>
      </p:pic>
      <p:pic>
        <p:nvPicPr>
          <p:cNvPr id="14" name="Picture 13"/>
          <p:cNvPicPr>
            <a:picLocks noChangeAspect="1"/>
          </p:cNvPicPr>
          <p:nvPr userDrawn="1"/>
        </p:nvPicPr>
        <p:blipFill>
          <a:blip r:embed="rId5"/>
          <a:stretch>
            <a:fillRect/>
          </a:stretch>
        </p:blipFill>
        <p:spPr>
          <a:xfrm>
            <a:off x="10613570" y="5595129"/>
            <a:ext cx="1095209" cy="1120214"/>
          </a:xfrm>
          <a:prstGeom prst="rect">
            <a:avLst/>
          </a:prstGeom>
        </p:spPr>
      </p:pic>
      <p:pic>
        <p:nvPicPr>
          <p:cNvPr id="11" name="Grafik 10">
            <a:extLst>
              <a:ext uri="{FF2B5EF4-FFF2-40B4-BE49-F238E27FC236}">
                <a16:creationId xmlns:a16="http://schemas.microsoft.com/office/drawing/2014/main" id="{DBAB29A3-DCA0-4EEA-A9E6-94DBE5696A3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44818" y="166535"/>
            <a:ext cx="1742101" cy="1131324"/>
          </a:xfrm>
          <a:prstGeom prst="rect">
            <a:avLst/>
          </a:prstGeom>
        </p:spPr>
      </p:pic>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e.int/portfoli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refworld.org/docid/476258d32.html" TargetMode="External"/><Relationship Id="rId4" Type="http://schemas.openxmlformats.org/officeDocument/2006/relationships/hyperlink" Target="https://icc-languages.eu/wpcontent/uploads/2019/02/TLC_ISSUE-07_September201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93949"/>
            <a:ext cx="9144000" cy="1977676"/>
          </a:xfrm>
        </p:spPr>
        <p:txBody>
          <a:bodyPr>
            <a:normAutofit fontScale="90000"/>
          </a:bodyPr>
          <a:lstStyle/>
          <a:p>
            <a:r>
              <a:rPr lang="en-GB" b="1" noProof="0">
                <a:solidFill>
                  <a:schemeClr val="accent5">
                    <a:lumMod val="50000"/>
                  </a:schemeClr>
                </a:solidFill>
              </a:rPr>
              <a:t>Plurilingual competence </a:t>
            </a:r>
            <a:r>
              <a:rPr lang="en-GB" b="1" noProof="0" dirty="0">
                <a:solidFill>
                  <a:schemeClr val="accent5">
                    <a:lumMod val="50000"/>
                  </a:schemeClr>
                </a:solidFill>
              </a:rPr>
              <a:t>in the Companion Volume to the Common European Framework of Reference for Languages: building on plurilingual repertoire</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3952"/>
    </mc:Choice>
    <mc:Fallback xmlns="">
      <p:transition spd="slow" advTm="1395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en-GB" sz="2500" b="1" dirty="0">
                <a:solidFill>
                  <a:srgbClr val="002060"/>
                </a:solidFill>
              </a:rPr>
              <a:t>Building on plurilingual repertoire: the construct of plurilingual competence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0644" y="2270809"/>
            <a:ext cx="11218862" cy="3955029"/>
          </a:xfrm>
        </p:spPr>
        <p:txBody>
          <a:bodyPr>
            <a:normAutofit/>
          </a:bodyPr>
          <a:lstStyle/>
          <a:p>
            <a:pPr marL="0" lvl="0" indent="0">
              <a:spcAft>
                <a:spcPts val="1200"/>
              </a:spcAft>
              <a:buNone/>
            </a:pPr>
            <a:endParaRPr lang="es-ES_tradnl" sz="2500" b="1" dirty="0">
              <a:solidFill>
                <a:srgbClr val="002060"/>
              </a:solidFill>
              <a:latin typeface="Calibri Light" panose="020F0302020204030204"/>
            </a:endParaRPr>
          </a:p>
          <a:p>
            <a:pPr marL="0" lvl="0" indent="0">
              <a:spcAft>
                <a:spcPts val="1200"/>
              </a:spcAft>
              <a:buNone/>
            </a:pPr>
            <a:endParaRPr lang="es-ES_tradnl" sz="2500" b="1" dirty="0">
              <a:solidFill>
                <a:srgbClr val="002060"/>
              </a:solidFill>
              <a:latin typeface="Calibri Light" panose="020F0302020204030204"/>
            </a:endParaRPr>
          </a:p>
          <a:p>
            <a:pPr marL="0" lvl="0" indent="0">
              <a:lnSpc>
                <a:spcPct val="100000"/>
              </a:lnSpc>
              <a:spcBef>
                <a:spcPts val="0"/>
              </a:spcBef>
              <a:buNone/>
            </a:pPr>
            <a:r>
              <a:rPr lang="en-GB" sz="1800" dirty="0">
                <a:solidFill>
                  <a:srgbClr val="4472C4">
                    <a:lumMod val="50000"/>
                  </a:srgbClr>
                </a:solidFill>
                <a:latin typeface="Calibri Light" panose="020F0302020204030204"/>
              </a:rPr>
              <a:t>Being plurilingual is the ability to use several languages to differing degrees of proficiency and for different purposes (</a:t>
            </a:r>
            <a:r>
              <a:rPr lang="en-GB" sz="1800" dirty="0" err="1">
                <a:solidFill>
                  <a:srgbClr val="4472C4">
                    <a:lumMod val="50000"/>
                  </a:srgbClr>
                </a:solidFill>
                <a:latin typeface="Calibri Light" panose="020F0302020204030204"/>
              </a:rPr>
              <a:t>Beacco</a:t>
            </a:r>
            <a:r>
              <a:rPr lang="en-GB" sz="1800" dirty="0">
                <a:solidFill>
                  <a:srgbClr val="4472C4">
                    <a:lumMod val="50000"/>
                  </a:srgbClr>
                </a:solidFill>
                <a:latin typeface="Calibri Light" panose="020F0302020204030204"/>
              </a:rPr>
              <a:t>, 2007).</a:t>
            </a:r>
          </a:p>
          <a:p>
            <a:pPr marL="0" lvl="0" indent="0">
              <a:lnSpc>
                <a:spcPct val="100000"/>
              </a:lnSpc>
              <a:spcBef>
                <a:spcPts val="0"/>
              </a:spcBef>
              <a:buNone/>
            </a:pPr>
            <a:endParaRPr lang="en-US" sz="1800" dirty="0">
              <a:solidFill>
                <a:srgbClr val="4472C4">
                  <a:lumMod val="50000"/>
                </a:srgbClr>
              </a:solidFill>
              <a:latin typeface="Calibri Light" panose="020F0302020204030204"/>
            </a:endParaRPr>
          </a:p>
          <a:p>
            <a:pPr marL="0" indent="0">
              <a:buNone/>
            </a:pPr>
            <a:endParaRPr lang="es-ES_tradnl"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482116" y="1690689"/>
            <a:ext cx="11218126" cy="1325564"/>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US" dirty="0">
                <a:solidFill>
                  <a:srgbClr val="4472C4">
                    <a:lumMod val="50000"/>
                  </a:srgbClr>
                </a:solidFill>
                <a:latin typeface="Calibri Light" panose="020F0302020204030204"/>
              </a:rPr>
              <a:t>Plurilingual and pluricultural competence refers to the ability to use languages for the purposes of</a:t>
            </a:r>
            <a:br>
              <a:rPr lang="en-US" dirty="0">
                <a:solidFill>
                  <a:srgbClr val="4472C4">
                    <a:lumMod val="50000"/>
                  </a:srgbClr>
                </a:solidFill>
                <a:latin typeface="Calibri Light" panose="020F0302020204030204"/>
              </a:rPr>
            </a:br>
            <a:r>
              <a:rPr lang="en-US" dirty="0">
                <a:solidFill>
                  <a:srgbClr val="4472C4">
                    <a:lumMod val="50000"/>
                  </a:srgbClr>
                </a:solidFill>
                <a:latin typeface="Calibri Light" panose="020F0302020204030204"/>
              </a:rPr>
              <a:t>communication and to take part in intercultural interaction, where a person, viewed as a social actor has</a:t>
            </a:r>
            <a:br>
              <a:rPr lang="en-US" dirty="0">
                <a:solidFill>
                  <a:srgbClr val="4472C4">
                    <a:lumMod val="50000"/>
                  </a:srgbClr>
                </a:solidFill>
                <a:latin typeface="Calibri Light" panose="020F0302020204030204"/>
              </a:rPr>
            </a:br>
            <a:r>
              <a:rPr lang="en-US" dirty="0">
                <a:solidFill>
                  <a:srgbClr val="4472C4">
                    <a:lumMod val="50000"/>
                  </a:srgbClr>
                </a:solidFill>
                <a:latin typeface="Calibri Light" panose="020F0302020204030204"/>
              </a:rPr>
              <a:t>proficiency, of varying degrees, in several languages and experience of several cultures. </a:t>
            </a:r>
            <a:r>
              <a:rPr lang="en-GB" sz="1800" dirty="0">
                <a:solidFill>
                  <a:srgbClr val="4472C4">
                    <a:lumMod val="50000"/>
                  </a:srgbClr>
                </a:solidFill>
                <a:latin typeface="Calibri Light" panose="020F0302020204030204"/>
              </a:rPr>
              <a:t>(</a:t>
            </a:r>
            <a:r>
              <a:rPr lang="en-GB" sz="1800" dirty="0" err="1">
                <a:solidFill>
                  <a:srgbClr val="4472C4">
                    <a:lumMod val="50000"/>
                  </a:srgbClr>
                </a:solidFill>
                <a:latin typeface="Calibri Light" panose="020F0302020204030204"/>
              </a:rPr>
              <a:t>Coste</a:t>
            </a:r>
            <a:r>
              <a:rPr lang="en-GB" sz="1800" dirty="0">
                <a:solidFill>
                  <a:srgbClr val="4472C4">
                    <a:lumMod val="50000"/>
                  </a:srgbClr>
                </a:solidFill>
                <a:latin typeface="Calibri Light" panose="020F0302020204030204"/>
              </a:rPr>
              <a:t>, Moore &amp; Zarate, 2019) </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123082"/>
    </mc:Choice>
    <mc:Fallback xmlns="">
      <p:transition spd="slow" advTm="1230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855477125"/>
              </p:ext>
            </p:extLst>
          </p:nvPr>
        </p:nvGraphicFramePr>
        <p:xfrm>
          <a:off x="490538" y="1989139"/>
          <a:ext cx="7335650"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a 8">
            <a:extLst>
              <a:ext uri="{FF2B5EF4-FFF2-40B4-BE49-F238E27FC236}">
                <a16:creationId xmlns:a16="http://schemas.microsoft.com/office/drawing/2014/main" id="{D3E9B6E6-52C2-4D46-A455-98ADAED3F421}"/>
              </a:ext>
            </a:extLst>
          </p:cNvPr>
          <p:cNvGraphicFramePr/>
          <p:nvPr>
            <p:extLst>
              <p:ext uri="{D42A27DB-BD31-4B8C-83A1-F6EECF244321}">
                <p14:modId xmlns:p14="http://schemas.microsoft.com/office/powerpoint/2010/main" val="4114164300"/>
              </p:ext>
            </p:extLst>
          </p:nvPr>
        </p:nvGraphicFramePr>
        <p:xfrm>
          <a:off x="5524635" y="321388"/>
          <a:ext cx="5794188" cy="45477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Flecha: circular 6">
            <a:extLst>
              <a:ext uri="{FF2B5EF4-FFF2-40B4-BE49-F238E27FC236}">
                <a16:creationId xmlns:a16="http://schemas.microsoft.com/office/drawing/2014/main" id="{3BCE8DC5-0419-4C8B-8853-4242A5989DF2}"/>
              </a:ext>
            </a:extLst>
          </p:cNvPr>
          <p:cNvSpPr/>
          <p:nvPr/>
        </p:nvSpPr>
        <p:spPr>
          <a:xfrm rot="3460490">
            <a:off x="7715829" y="3016480"/>
            <a:ext cx="2195820" cy="2177491"/>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8" name="Grupo 7">
            <a:extLst>
              <a:ext uri="{FF2B5EF4-FFF2-40B4-BE49-F238E27FC236}">
                <a16:creationId xmlns:a16="http://schemas.microsoft.com/office/drawing/2014/main" id="{205C5377-BB52-4FF8-8BF6-07F7AE6CA50A}"/>
              </a:ext>
            </a:extLst>
          </p:cNvPr>
          <p:cNvGrpSpPr/>
          <p:nvPr/>
        </p:nvGrpSpPr>
        <p:grpSpPr>
          <a:xfrm>
            <a:off x="6698456" y="4565161"/>
            <a:ext cx="1216370" cy="608039"/>
            <a:chOff x="2473436" y="3298855"/>
            <a:chExt cx="1216370" cy="608039"/>
          </a:xfrm>
        </p:grpSpPr>
        <p:sp>
          <p:nvSpPr>
            <p:cNvPr id="10" name="Rectángulo 9">
              <a:extLst>
                <a:ext uri="{FF2B5EF4-FFF2-40B4-BE49-F238E27FC236}">
                  <a16:creationId xmlns:a16="http://schemas.microsoft.com/office/drawing/2014/main" id="{528F0975-88B0-457D-9A00-81992D7776C7}"/>
                </a:ext>
              </a:extLst>
            </p:cNvPr>
            <p:cNvSpPr/>
            <p:nvPr/>
          </p:nvSpPr>
          <p:spPr>
            <a:xfrm>
              <a:off x="2473436" y="3298855"/>
              <a:ext cx="1216370" cy="60803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CuadroTexto 10">
              <a:extLst>
                <a:ext uri="{FF2B5EF4-FFF2-40B4-BE49-F238E27FC236}">
                  <a16:creationId xmlns:a16="http://schemas.microsoft.com/office/drawing/2014/main" id="{370540F3-B486-45E3-BC97-90FDF6541A80}"/>
                </a:ext>
              </a:extLst>
            </p:cNvPr>
            <p:cNvSpPr txBox="1"/>
            <p:nvPr/>
          </p:nvSpPr>
          <p:spPr>
            <a:xfrm>
              <a:off x="2473436" y="3298855"/>
              <a:ext cx="1216370" cy="60803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Encouraging </a:t>
              </a:r>
              <a:r>
                <a:rPr lang="en-GB" sz="1400" kern="1200" dirty="0" err="1"/>
                <a:t>plurilingualism</a:t>
              </a:r>
              <a:r>
                <a:rPr lang="en-GB" sz="1400" kern="1200" dirty="0"/>
                <a:t> by being plurilingual</a:t>
              </a:r>
            </a:p>
          </p:txBody>
        </p:sp>
      </p:grpSp>
    </p:spTree>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71872"/>
    </mc:Choice>
    <mc:Fallback xmlns="">
      <p:transition spd="slow" advTm="7187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541432971"/>
              </p:ext>
            </p:extLst>
          </p:nvPr>
        </p:nvGraphicFramePr>
        <p:xfrm>
          <a:off x="1" y="226685"/>
          <a:ext cx="11787188" cy="53597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CuadroTexto 1">
            <a:extLst>
              <a:ext uri="{FF2B5EF4-FFF2-40B4-BE49-F238E27FC236}">
                <a16:creationId xmlns:a16="http://schemas.microsoft.com/office/drawing/2014/main" id="{8EA15CED-B833-4890-A428-D5AE23C4F5DC}"/>
              </a:ext>
            </a:extLst>
          </p:cNvPr>
          <p:cNvSpPr txBox="1"/>
          <p:nvPr/>
        </p:nvSpPr>
        <p:spPr>
          <a:xfrm>
            <a:off x="3012831" y="1535723"/>
            <a:ext cx="6633483" cy="461665"/>
          </a:xfrm>
          <a:prstGeom prst="rect">
            <a:avLst/>
          </a:prstGeom>
          <a:noFill/>
        </p:spPr>
        <p:txBody>
          <a:bodyPr wrap="none" rtlCol="0">
            <a:spAutoFit/>
          </a:bodyPr>
          <a:lstStyle/>
          <a:p>
            <a:pPr algn="l"/>
            <a:r>
              <a:rPr lang="en-US" sz="1200" b="0" i="1" u="none" strike="noStrike" baseline="0" dirty="0">
                <a:solidFill>
                  <a:schemeClr val="accent1">
                    <a:lumMod val="50000"/>
                  </a:schemeClr>
                </a:solidFill>
              </a:rPr>
              <a:t>C1: Can participate effectively in a conversation in two or more languages in their plurilingual repertoire,</a:t>
            </a:r>
          </a:p>
          <a:p>
            <a:pPr algn="l"/>
            <a:r>
              <a:rPr lang="en-US" sz="1200" b="0" i="1" u="none" strike="noStrike" baseline="0" dirty="0">
                <a:solidFill>
                  <a:schemeClr val="accent1">
                    <a:lumMod val="50000"/>
                  </a:schemeClr>
                </a:solidFill>
              </a:rPr>
              <a:t>adjusting to the changes of language and catering to the needs and linguistic skills of the interlocutors.</a:t>
            </a:r>
            <a:endParaRPr lang="es-ES" sz="1200" i="1" dirty="0">
              <a:solidFill>
                <a:schemeClr val="accent1">
                  <a:lumMod val="50000"/>
                </a:schemeClr>
              </a:solidFill>
            </a:endParaRPr>
          </a:p>
        </p:txBody>
      </p:sp>
      <p:sp>
        <p:nvSpPr>
          <p:cNvPr id="5" name="CuadroTexto 4">
            <a:extLst>
              <a:ext uri="{FF2B5EF4-FFF2-40B4-BE49-F238E27FC236}">
                <a16:creationId xmlns:a16="http://schemas.microsoft.com/office/drawing/2014/main" id="{DB740CDF-A8D3-4218-BF0F-5BB2E006B81A}"/>
              </a:ext>
            </a:extLst>
          </p:cNvPr>
          <p:cNvSpPr txBox="1"/>
          <p:nvPr/>
        </p:nvSpPr>
        <p:spPr>
          <a:xfrm>
            <a:off x="2682684" y="3198167"/>
            <a:ext cx="7223316" cy="461665"/>
          </a:xfrm>
          <a:prstGeom prst="rect">
            <a:avLst/>
          </a:prstGeom>
          <a:noFill/>
        </p:spPr>
        <p:txBody>
          <a:bodyPr wrap="square" rtlCol="0">
            <a:spAutoFit/>
          </a:bodyPr>
          <a:lstStyle/>
          <a:p>
            <a:pPr algn="l"/>
            <a:r>
              <a:rPr lang="en-US" sz="1200" b="0" i="1" u="none" strike="noStrike" baseline="0" dirty="0">
                <a:solidFill>
                  <a:schemeClr val="accent1">
                    <a:lumMod val="50000"/>
                  </a:schemeClr>
                </a:solidFill>
              </a:rPr>
              <a:t>B1: Can exploit creatively their limited repertoire in different languages in their plurilingual repertoire for</a:t>
            </a:r>
          </a:p>
          <a:p>
            <a:pPr algn="l"/>
            <a:r>
              <a:rPr lang="en-US" sz="1200" b="0" i="1" u="none" strike="noStrike" baseline="0" dirty="0">
                <a:solidFill>
                  <a:schemeClr val="accent1">
                    <a:lumMod val="50000"/>
                  </a:schemeClr>
                </a:solidFill>
              </a:rPr>
              <a:t>everyday contexts, in order to cope with an unexpected situation.</a:t>
            </a:r>
            <a:endParaRPr lang="es-ES" sz="1200" i="1" dirty="0">
              <a:solidFill>
                <a:schemeClr val="accent1">
                  <a:lumMod val="50000"/>
                </a:schemeClr>
              </a:solidFill>
            </a:endParaRPr>
          </a:p>
        </p:txBody>
      </p:sp>
      <p:sp>
        <p:nvSpPr>
          <p:cNvPr id="6" name="CuadroTexto 5">
            <a:extLst>
              <a:ext uri="{FF2B5EF4-FFF2-40B4-BE49-F238E27FC236}">
                <a16:creationId xmlns:a16="http://schemas.microsoft.com/office/drawing/2014/main" id="{86227AD7-0625-4E45-8F0C-3A2FAEA015E4}"/>
              </a:ext>
            </a:extLst>
          </p:cNvPr>
          <p:cNvSpPr txBox="1"/>
          <p:nvPr/>
        </p:nvSpPr>
        <p:spPr>
          <a:xfrm>
            <a:off x="2062311" y="5124748"/>
            <a:ext cx="8464061" cy="461665"/>
          </a:xfrm>
          <a:prstGeom prst="rect">
            <a:avLst/>
          </a:prstGeom>
          <a:noFill/>
        </p:spPr>
        <p:txBody>
          <a:bodyPr wrap="square" rtlCol="0">
            <a:spAutoFit/>
          </a:bodyPr>
          <a:lstStyle/>
          <a:p>
            <a:pPr algn="l"/>
            <a:r>
              <a:rPr lang="en-US" sz="1200" b="0" i="1" u="none" strike="noStrike" baseline="0" dirty="0">
                <a:solidFill>
                  <a:schemeClr val="accent1">
                    <a:lumMod val="50000"/>
                  </a:schemeClr>
                </a:solidFill>
              </a:rPr>
              <a:t>A2: Can use simple words/signs and phrases from different languages in their plurilingual repertoire to conduct a simple, practical transaction or information exchange.</a:t>
            </a:r>
            <a:endParaRPr lang="es-ES" sz="1200" i="1" dirty="0">
              <a:solidFill>
                <a:schemeClr val="accent1">
                  <a:lumMod val="50000"/>
                </a:schemeClr>
              </a:solidFill>
            </a:endParaRP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44757"/>
    </mc:Choice>
    <mc:Fallback xmlns="">
      <p:transition spd="slow" advTm="1447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10B65-6822-A84A-B3E4-0F525C13D36D}"/>
              </a:ext>
            </a:extLst>
          </p:cNvPr>
          <p:cNvSpPr>
            <a:spLocks noGrp="1"/>
          </p:cNvSpPr>
          <p:nvPr>
            <p:ph type="title"/>
          </p:nvPr>
        </p:nvSpPr>
        <p:spPr/>
        <p:txBody>
          <a:bodyPr>
            <a:normAutofit/>
          </a:bodyPr>
          <a:lstStyle/>
          <a:p>
            <a:r>
              <a:rPr lang="en-GB" sz="2500" b="1" dirty="0">
                <a:solidFill>
                  <a:srgbClr val="002060"/>
                </a:solidFill>
              </a:rPr>
              <a:t>Encouraging plurilingual competence</a:t>
            </a:r>
            <a:endParaRPr lang="es-ES_tradnl" sz="2500" dirty="0"/>
          </a:p>
        </p:txBody>
      </p:sp>
      <p:sp>
        <p:nvSpPr>
          <p:cNvPr id="3" name="Marcador de contenido 2">
            <a:extLst>
              <a:ext uri="{FF2B5EF4-FFF2-40B4-BE49-F238E27FC236}">
                <a16:creationId xmlns:a16="http://schemas.microsoft.com/office/drawing/2014/main" id="{56CE6C4E-A516-A74D-BF4F-5172778F3752}"/>
              </a:ext>
            </a:extLst>
          </p:cNvPr>
          <p:cNvSpPr>
            <a:spLocks noGrp="1"/>
          </p:cNvSpPr>
          <p:nvPr>
            <p:ph sz="quarter" idx="10"/>
          </p:nvPr>
        </p:nvSpPr>
        <p:spPr>
          <a:xfrm>
            <a:off x="490654" y="3174212"/>
            <a:ext cx="10185932" cy="1887403"/>
          </a:xfrm>
        </p:spPr>
        <p:txBody>
          <a:bodyPr>
            <a:normAutofit lnSpcReduction="10000"/>
          </a:bodyPr>
          <a:lstStyle/>
          <a:p>
            <a:pPr marL="0" lvl="0" indent="0">
              <a:lnSpc>
                <a:spcPct val="100000"/>
              </a:lnSpc>
              <a:spcBef>
                <a:spcPts val="0"/>
              </a:spcBef>
              <a:buNone/>
            </a:pPr>
            <a:r>
              <a:rPr lang="en-GB" sz="1800" dirty="0">
                <a:solidFill>
                  <a:srgbClr val="1F4E79"/>
                </a:solidFill>
              </a:rPr>
              <a:t>Linguistic diversity is encouraged in Europe and in the educational systems of European countries since it is rooted in the legal framework of the EU and exemplified in the Treaty of Lisbon (</a:t>
            </a:r>
            <a:r>
              <a:rPr lang="en-GB" sz="1800" dirty="0" err="1">
                <a:solidFill>
                  <a:srgbClr val="1F4E79"/>
                </a:solidFill>
              </a:rPr>
              <a:t>Dendrinos</a:t>
            </a:r>
            <a:r>
              <a:rPr lang="en-GB" sz="1800" dirty="0">
                <a:solidFill>
                  <a:srgbClr val="1F4E79"/>
                </a:solidFill>
              </a:rPr>
              <a:t>, 2018). </a:t>
            </a:r>
          </a:p>
          <a:p>
            <a:pPr marL="0" lvl="0" indent="0">
              <a:lnSpc>
                <a:spcPct val="100000"/>
              </a:lnSpc>
              <a:spcBef>
                <a:spcPts val="0"/>
              </a:spcBef>
              <a:buNone/>
            </a:pPr>
            <a:endParaRPr lang="en-GB" sz="1800" dirty="0">
              <a:solidFill>
                <a:srgbClr val="1F4E79"/>
              </a:solidFill>
            </a:endParaRPr>
          </a:p>
          <a:p>
            <a:pPr marL="0" lvl="0" indent="0">
              <a:lnSpc>
                <a:spcPct val="100000"/>
              </a:lnSpc>
              <a:spcBef>
                <a:spcPts val="0"/>
              </a:spcBef>
              <a:buNone/>
            </a:pPr>
            <a:r>
              <a:rPr lang="en-GB" sz="1800" dirty="0">
                <a:solidFill>
                  <a:srgbClr val="1F4E79"/>
                </a:solidFill>
              </a:rPr>
              <a:t>Encouraging plurilingualism involves: (1) helping learners be aware of their knowledge of other languages, (2) helping learners take an active role in their learning process, (3) working with the idea that knowledge of a language does not have to be linear or balanced, and (4) recognising the value of other languages and cultures. </a:t>
            </a:r>
          </a:p>
        </p:txBody>
      </p:sp>
      <p:sp>
        <p:nvSpPr>
          <p:cNvPr id="4" name="Rectángulo redondeado 3">
            <a:extLst>
              <a:ext uri="{FF2B5EF4-FFF2-40B4-BE49-F238E27FC236}">
                <a16:creationId xmlns:a16="http://schemas.microsoft.com/office/drawing/2014/main" id="{88EC42D2-E443-D446-AAE5-79AAE5756159}"/>
              </a:ext>
            </a:extLst>
          </p:cNvPr>
          <p:cNvSpPr/>
          <p:nvPr/>
        </p:nvSpPr>
        <p:spPr>
          <a:xfrm>
            <a:off x="490654" y="1639223"/>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rgbClr val="1F4E79"/>
                </a:solidFill>
              </a:rPr>
              <a:t>“The languages offered in educational institutions should be diversified and students given the opportunity to develop a plurilingual competence” (Trim, 2007)</a:t>
            </a:r>
          </a:p>
        </p:txBody>
      </p:sp>
    </p:spTree>
    <p:extLst>
      <p:ext uri="{BB962C8B-B14F-4D97-AF65-F5344CB8AC3E}">
        <p14:creationId xmlns:p14="http://schemas.microsoft.com/office/powerpoint/2010/main" val="471644069"/>
      </p:ext>
    </p:extLst>
  </p:cSld>
  <p:clrMapOvr>
    <a:masterClrMapping/>
  </p:clrMapOvr>
  <mc:AlternateContent xmlns:mc="http://schemas.openxmlformats.org/markup-compatibility/2006" xmlns:p14="http://schemas.microsoft.com/office/powerpoint/2010/main">
    <mc:Choice Requires="p14">
      <p:transition spd="slow" p14:dur="2000" advTm="132288"/>
    </mc:Choice>
    <mc:Fallback xmlns="">
      <p:transition spd="slow" advTm="13228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If you want to know more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110344"/>
            <a:ext cx="11218862" cy="4129200"/>
          </a:xfrm>
        </p:spPr>
        <p:txBody>
          <a:bodyPr>
            <a:normAutofit fontScale="85000" lnSpcReduction="10000"/>
          </a:bodyPr>
          <a:lstStyle/>
          <a:p>
            <a:pPr marL="0" indent="0">
              <a:buNone/>
            </a:pPr>
            <a:endParaRPr lang="es-ES" sz="1800" dirty="0">
              <a:solidFill>
                <a:srgbClr val="1F4E79"/>
              </a:solidFill>
            </a:endParaRPr>
          </a:p>
          <a:p>
            <a:pPr marL="0" indent="0">
              <a:buNone/>
            </a:pPr>
            <a:r>
              <a:rPr lang="en-US" sz="1900" dirty="0" err="1">
                <a:solidFill>
                  <a:srgbClr val="1F4E79"/>
                </a:solidFill>
              </a:rPr>
              <a:t>Beacco</a:t>
            </a:r>
            <a:r>
              <a:rPr lang="en-US" sz="1900" dirty="0">
                <a:solidFill>
                  <a:srgbClr val="1F4E79"/>
                </a:solidFill>
              </a:rPr>
              <a:t>, J. C. (2007). </a:t>
            </a:r>
            <a:r>
              <a:rPr lang="en-US" sz="1900" i="1" dirty="0">
                <a:solidFill>
                  <a:srgbClr val="1F4E79"/>
                </a:solidFill>
              </a:rPr>
              <a:t>From linguistic diversity to plurilingual education: Guide for the development of language education policies in Europe</a:t>
            </a:r>
            <a:r>
              <a:rPr lang="en-US" sz="1900" dirty="0">
                <a:solidFill>
                  <a:srgbClr val="1F4E79"/>
                </a:solidFill>
              </a:rPr>
              <a:t>. Council of Europe.</a:t>
            </a:r>
            <a:endParaRPr lang="es-ES" sz="1900" dirty="0">
              <a:solidFill>
                <a:srgbClr val="1F4E79"/>
              </a:solidFill>
            </a:endParaRPr>
          </a:p>
          <a:p>
            <a:pPr marL="0" indent="0">
              <a:buNone/>
            </a:pPr>
            <a:r>
              <a:rPr lang="en-GB" sz="1900" dirty="0" err="1">
                <a:solidFill>
                  <a:srgbClr val="1F4E79"/>
                </a:solidFill>
              </a:rPr>
              <a:t>Beacco</a:t>
            </a:r>
            <a:r>
              <a:rPr lang="en-GB" sz="1900" dirty="0">
                <a:solidFill>
                  <a:srgbClr val="1F4E79"/>
                </a:solidFill>
              </a:rPr>
              <a:t>, J., Byram, M., Cavalli, M., </a:t>
            </a:r>
            <a:r>
              <a:rPr lang="en-GB" sz="1900" dirty="0" err="1">
                <a:solidFill>
                  <a:srgbClr val="1F4E79"/>
                </a:solidFill>
              </a:rPr>
              <a:t>Coste</a:t>
            </a:r>
            <a:r>
              <a:rPr lang="en-GB" sz="1900" dirty="0">
                <a:solidFill>
                  <a:srgbClr val="1F4E79"/>
                </a:solidFill>
              </a:rPr>
              <a:t>, D., </a:t>
            </a:r>
            <a:r>
              <a:rPr lang="en-GB" sz="1900" dirty="0" err="1">
                <a:solidFill>
                  <a:srgbClr val="1F4E79"/>
                </a:solidFill>
              </a:rPr>
              <a:t>Cuenat</a:t>
            </a:r>
            <a:r>
              <a:rPr lang="en-GB" sz="1900" dirty="0">
                <a:solidFill>
                  <a:srgbClr val="1F4E79"/>
                </a:solidFill>
              </a:rPr>
              <a:t>, M. E., </a:t>
            </a:r>
            <a:r>
              <a:rPr lang="en-GB" sz="1900" dirty="0" err="1">
                <a:solidFill>
                  <a:srgbClr val="1F4E79"/>
                </a:solidFill>
              </a:rPr>
              <a:t>Goullier</a:t>
            </a:r>
            <a:r>
              <a:rPr lang="en-GB" sz="1900" dirty="0">
                <a:solidFill>
                  <a:srgbClr val="1F4E79"/>
                </a:solidFill>
              </a:rPr>
              <a:t>, F., &amp; </a:t>
            </a:r>
            <a:r>
              <a:rPr lang="en-GB" sz="1900" dirty="0" err="1">
                <a:solidFill>
                  <a:srgbClr val="1F4E79"/>
                </a:solidFill>
              </a:rPr>
              <a:t>Panthier</a:t>
            </a:r>
            <a:r>
              <a:rPr lang="en-GB" sz="1900" dirty="0">
                <a:solidFill>
                  <a:srgbClr val="1F4E79"/>
                </a:solidFill>
              </a:rPr>
              <a:t>, J. (2016). </a:t>
            </a:r>
            <a:r>
              <a:rPr lang="en-GB" sz="1900" i="1" dirty="0">
                <a:solidFill>
                  <a:srgbClr val="1F4E79"/>
                </a:solidFill>
              </a:rPr>
              <a:t>Guide for the development and implementation of curricula for plurilingual and intercultural education</a:t>
            </a:r>
            <a:r>
              <a:rPr lang="en-GB" sz="1900" dirty="0">
                <a:solidFill>
                  <a:srgbClr val="1F4E79"/>
                </a:solidFill>
              </a:rPr>
              <a:t>. Strasbourg: Council of Europe. Language Policy Division.</a:t>
            </a:r>
          </a:p>
          <a:p>
            <a:pPr marL="0" indent="0">
              <a:buNone/>
            </a:pPr>
            <a:r>
              <a:rPr lang="en-GB" sz="1900" dirty="0">
                <a:solidFill>
                  <a:srgbClr val="1F4E79"/>
                </a:solidFill>
              </a:rPr>
              <a:t>Cavalli, M., </a:t>
            </a:r>
            <a:r>
              <a:rPr lang="en-GB" sz="1900" dirty="0" err="1">
                <a:solidFill>
                  <a:srgbClr val="1F4E79"/>
                </a:solidFill>
              </a:rPr>
              <a:t>Coste</a:t>
            </a:r>
            <a:r>
              <a:rPr lang="en-GB" sz="1900" dirty="0">
                <a:solidFill>
                  <a:srgbClr val="1F4E79"/>
                </a:solidFill>
              </a:rPr>
              <a:t>, D., </a:t>
            </a:r>
            <a:r>
              <a:rPr lang="en-GB" sz="1900" dirty="0" err="1">
                <a:solidFill>
                  <a:srgbClr val="1F4E79"/>
                </a:solidFill>
              </a:rPr>
              <a:t>Crişan</a:t>
            </a:r>
            <a:r>
              <a:rPr lang="en-GB" sz="1900" dirty="0">
                <a:solidFill>
                  <a:srgbClr val="1F4E79"/>
                </a:solidFill>
              </a:rPr>
              <a:t>, A., &amp; van de Ven, P. H. (2009). </a:t>
            </a:r>
            <a:r>
              <a:rPr lang="en-GB" sz="1900" i="1" dirty="0">
                <a:solidFill>
                  <a:srgbClr val="1F4E79"/>
                </a:solidFill>
              </a:rPr>
              <a:t>Plurilingual and intercultural education as a project. Languages in Education</a:t>
            </a:r>
            <a:r>
              <a:rPr lang="en-GB" sz="1900" dirty="0">
                <a:solidFill>
                  <a:srgbClr val="1F4E79"/>
                </a:solidFill>
              </a:rPr>
              <a:t>.</a:t>
            </a:r>
          </a:p>
          <a:p>
            <a:pPr marL="0" indent="0">
              <a:buNone/>
            </a:pPr>
            <a:r>
              <a:rPr lang="en-GB" sz="1900" dirty="0">
                <a:solidFill>
                  <a:srgbClr val="1F4E79"/>
                </a:solidFill>
              </a:rPr>
              <a:t>Council of Europe (2011). </a:t>
            </a:r>
            <a:r>
              <a:rPr lang="en-GB" sz="1900" i="1" dirty="0">
                <a:solidFill>
                  <a:srgbClr val="1F4E79"/>
                </a:solidFill>
              </a:rPr>
              <a:t>European Language Portfolio: Principles and Guidelines</a:t>
            </a:r>
            <a:r>
              <a:rPr lang="en-GB" sz="1900" dirty="0">
                <a:solidFill>
                  <a:srgbClr val="1F4E79"/>
                </a:solidFill>
              </a:rPr>
              <a:t>. Strasbourg: Council of Europe, available at </a:t>
            </a:r>
            <a:r>
              <a:rPr lang="en-GB" sz="1900" dirty="0">
                <a:solidFill>
                  <a:srgbClr val="1F4E79"/>
                </a:solidFill>
                <a:hlinkClick r:id="rId3"/>
              </a:rPr>
              <a:t>www.coe.int/portfolio</a:t>
            </a:r>
            <a:r>
              <a:rPr lang="en-GB" sz="1900" dirty="0">
                <a:solidFill>
                  <a:srgbClr val="1F4E79"/>
                </a:solidFill>
              </a:rPr>
              <a:t>.</a:t>
            </a:r>
          </a:p>
          <a:p>
            <a:pPr marL="0" indent="0">
              <a:buNone/>
            </a:pPr>
            <a:r>
              <a:rPr lang="en-US" sz="1900" dirty="0" err="1">
                <a:solidFill>
                  <a:srgbClr val="1F4E79"/>
                </a:solidFill>
              </a:rPr>
              <a:t>Dendrinos</a:t>
            </a:r>
            <a:r>
              <a:rPr lang="en-US" sz="1900" dirty="0">
                <a:solidFill>
                  <a:srgbClr val="1F4E79"/>
                </a:solidFill>
              </a:rPr>
              <a:t>, B. (2018). Multilingualism language policy in the EU today: A paradigm shift in language education. In: </a:t>
            </a:r>
            <a:r>
              <a:rPr lang="en-US" sz="1900" i="1" dirty="0">
                <a:solidFill>
                  <a:srgbClr val="1F4E79"/>
                </a:solidFill>
              </a:rPr>
              <a:t>TLC Journal</a:t>
            </a:r>
            <a:r>
              <a:rPr lang="en-US" sz="1900" dirty="0">
                <a:solidFill>
                  <a:srgbClr val="1F4E79"/>
                </a:solidFill>
              </a:rPr>
              <a:t>, published by the ICC &amp; RUDN University, volume 2, Issue 3. (</a:t>
            </a:r>
            <a:r>
              <a:rPr lang="en-US" sz="1900" dirty="0">
                <a:solidFill>
                  <a:srgbClr val="1F4E79"/>
                </a:solidFill>
                <a:hlinkClick r:id="rId4"/>
              </a:rPr>
              <a:t>https://icc-languages.eu/wpcontent/uploads/2019/02/TLC_ISSUE-07_September2018.pdf</a:t>
            </a:r>
            <a:r>
              <a:rPr lang="en-US" sz="1900" dirty="0">
                <a:solidFill>
                  <a:srgbClr val="1F4E79"/>
                </a:solidFill>
              </a:rPr>
              <a:t>).</a:t>
            </a:r>
            <a:r>
              <a:rPr lang="es-ES" sz="1900" dirty="0">
                <a:solidFill>
                  <a:srgbClr val="1F4E79"/>
                </a:solidFill>
              </a:rPr>
              <a:t> </a:t>
            </a:r>
          </a:p>
          <a:p>
            <a:pPr marL="0" indent="0">
              <a:buNone/>
            </a:pPr>
            <a:r>
              <a:rPr lang="en-US" sz="1900" dirty="0">
                <a:solidFill>
                  <a:srgbClr val="1F4E79"/>
                </a:solidFill>
              </a:rPr>
              <a:t>European Union (</a:t>
            </a:r>
            <a:r>
              <a:rPr lang="en-US" sz="1900">
                <a:solidFill>
                  <a:srgbClr val="1F4E79"/>
                </a:solidFill>
              </a:rPr>
              <a:t>2007). </a:t>
            </a:r>
            <a:r>
              <a:rPr lang="en-US" sz="1900" i="1" dirty="0">
                <a:solidFill>
                  <a:srgbClr val="1F4E79"/>
                </a:solidFill>
              </a:rPr>
              <a:t>Treaty of Lisbon Amending the Treaty on European Union and the Treaty Establishing the European Community</a:t>
            </a:r>
            <a:r>
              <a:rPr lang="en-US" sz="1900" dirty="0">
                <a:solidFill>
                  <a:srgbClr val="1F4E79"/>
                </a:solidFill>
              </a:rPr>
              <a:t>, 13 December 2007, 2007/C 306/01, available at: </a:t>
            </a:r>
            <a:r>
              <a:rPr lang="en-US" sz="1900" dirty="0">
                <a:solidFill>
                  <a:srgbClr val="1F4E79"/>
                </a:solidFill>
                <a:hlinkClick r:id="rId5"/>
              </a:rPr>
              <a:t>https://www.refworld.org/docid/476258d32.html</a:t>
            </a:r>
            <a:r>
              <a:rPr lang="en-US" sz="1900" dirty="0">
                <a:solidFill>
                  <a:srgbClr val="1F4E79"/>
                </a:solidFill>
              </a:rPr>
              <a:t>.  </a:t>
            </a:r>
          </a:p>
          <a:p>
            <a:pPr marL="0" indent="0">
              <a:buNone/>
            </a:pPr>
            <a:r>
              <a:rPr lang="en-US" sz="1900" dirty="0">
                <a:solidFill>
                  <a:srgbClr val="1F4E79"/>
                </a:solidFill>
              </a:rPr>
              <a:t>Trim, J. L. (2007). </a:t>
            </a:r>
            <a:r>
              <a:rPr lang="en-US" sz="1900" i="1" dirty="0">
                <a:solidFill>
                  <a:srgbClr val="1F4E79"/>
                </a:solidFill>
              </a:rPr>
              <a:t>Modern languages in the Council of Europe 1954-1997</a:t>
            </a:r>
            <a:r>
              <a:rPr lang="en-US" sz="1900" dirty="0">
                <a:solidFill>
                  <a:srgbClr val="1F4E79"/>
                </a:solidFill>
              </a:rPr>
              <a:t>. Council of Europe Language Policy Division.</a:t>
            </a:r>
            <a:endParaRPr lang="es-ES" sz="1900" dirty="0">
              <a:solidFill>
                <a:srgbClr val="1F4E79"/>
              </a:solidFill>
            </a:endParaRPr>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46901"/>
    </mc:Choice>
    <mc:Fallback xmlns="">
      <p:transition spd="slow" advTm="4690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8.9|47.7|4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765</Words>
  <Application>Microsoft Office PowerPoint</Application>
  <PresentationFormat>Breitbild</PresentationFormat>
  <Paragraphs>43</Paragraphs>
  <Slides>6</Slides>
  <Notes>6</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 Theme</vt:lpstr>
      <vt:lpstr>Plurilingual competence in the Companion Volume to the Common European Framework of Reference for Languages: building on plurilingual repertoire</vt:lpstr>
      <vt:lpstr>Building on plurilingual repertoire: the construct of plurilingual competence</vt:lpstr>
      <vt:lpstr>PowerPoint-Präsentation</vt:lpstr>
      <vt:lpstr>PowerPoint-Präsentation</vt:lpstr>
      <vt:lpstr>Encouraging plurilingual competence</vt:lpstr>
      <vt:lpstr>If you want to know more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Fischer, Johann</cp:lastModifiedBy>
  <cp:revision>170</cp:revision>
  <dcterms:created xsi:type="dcterms:W3CDTF">2020-01-08T10:10:35Z</dcterms:created>
  <dcterms:modified xsi:type="dcterms:W3CDTF">2024-03-27T12:24:11Z</dcterms:modified>
</cp:coreProperties>
</file>